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4" r:id="rId20"/>
    <p:sldId id="285" r:id="rId21"/>
    <p:sldId id="283" r:id="rId22"/>
    <p:sldId id="287" r:id="rId23"/>
    <p:sldId id="288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социально-коммуникативное развитие</c:v>
                </c:pt>
                <c:pt idx="1">
                  <c:v>познавательное развитие</c:v>
                </c:pt>
                <c:pt idx="2">
                  <c:v>речевое развитие</c:v>
                </c:pt>
                <c:pt idx="3">
                  <c:v>художественно-эстетическое развитие</c:v>
                </c:pt>
                <c:pt idx="4">
                  <c:v>физическое развитие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</c:v>
                </c:pt>
                <c:pt idx="1">
                  <c:v>16</c:v>
                </c:pt>
                <c:pt idx="2">
                  <c:v>20</c:v>
                </c:pt>
                <c:pt idx="3">
                  <c:v>18</c:v>
                </c:pt>
                <c:pt idx="4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социально-коммуникативное развитие</c:v>
                </c:pt>
                <c:pt idx="1">
                  <c:v>познавательное развитие</c:v>
                </c:pt>
                <c:pt idx="2">
                  <c:v>речевое развитие</c:v>
                </c:pt>
                <c:pt idx="3">
                  <c:v>художественно-эстетическое развитие</c:v>
                </c:pt>
                <c:pt idx="4">
                  <c:v>физическое развитие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62</c:v>
                </c:pt>
                <c:pt idx="1">
                  <c:v>59</c:v>
                </c:pt>
                <c:pt idx="2">
                  <c:v>57</c:v>
                </c:pt>
                <c:pt idx="3">
                  <c:v>67</c:v>
                </c:pt>
                <c:pt idx="4">
                  <c:v>69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социально-коммуникативное развитие</c:v>
                </c:pt>
                <c:pt idx="1">
                  <c:v>познавательное развитие</c:v>
                </c:pt>
                <c:pt idx="2">
                  <c:v>речевое развитие</c:v>
                </c:pt>
                <c:pt idx="3">
                  <c:v>художественно-эстетическое развитие</c:v>
                </c:pt>
                <c:pt idx="4">
                  <c:v>физическое развитие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</c:v>
                </c:pt>
                <c:pt idx="1">
                  <c:v>25</c:v>
                </c:pt>
                <c:pt idx="2">
                  <c:v>23</c:v>
                </c:pt>
                <c:pt idx="3">
                  <c:v>15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922688"/>
        <c:axId val="62175104"/>
      </c:barChart>
      <c:catAx>
        <c:axId val="61922688"/>
        <c:scaling>
          <c:orientation val="minMax"/>
        </c:scaling>
        <c:delete val="0"/>
        <c:axPos val="b"/>
        <c:majorTickMark val="out"/>
        <c:minorTickMark val="none"/>
        <c:tickLblPos val="nextTo"/>
        <c:crossAx val="62175104"/>
        <c:crosses val="autoZero"/>
        <c:auto val="1"/>
        <c:lblAlgn val="ctr"/>
        <c:lblOffset val="100"/>
        <c:noMultiLvlLbl val="0"/>
      </c:catAx>
      <c:valAx>
        <c:axId val="62175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922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социально-коммуникативное развитие</c:v>
                </c:pt>
                <c:pt idx="1">
                  <c:v>познавательное развитие</c:v>
                </c:pt>
                <c:pt idx="2">
                  <c:v>речевое развитие</c:v>
                </c:pt>
                <c:pt idx="3">
                  <c:v>художественно-эстетическое развитие</c:v>
                </c:pt>
                <c:pt idx="4">
                  <c:v>физическое развитие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</c:v>
                </c:pt>
                <c:pt idx="1">
                  <c:v>45</c:v>
                </c:pt>
                <c:pt idx="2">
                  <c:v>46</c:v>
                </c:pt>
                <c:pt idx="3">
                  <c:v>33</c:v>
                </c:pt>
                <c:pt idx="4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социально-коммуникативное развитие</c:v>
                </c:pt>
                <c:pt idx="1">
                  <c:v>познавательное развитие</c:v>
                </c:pt>
                <c:pt idx="2">
                  <c:v>речевое развитие</c:v>
                </c:pt>
                <c:pt idx="3">
                  <c:v>художественно-эстетическое развитие</c:v>
                </c:pt>
                <c:pt idx="4">
                  <c:v>физическое развитие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36</c:v>
                </c:pt>
                <c:pt idx="1">
                  <c:v>39</c:v>
                </c:pt>
                <c:pt idx="2">
                  <c:v>45</c:v>
                </c:pt>
                <c:pt idx="3">
                  <c:v>58</c:v>
                </c:pt>
                <c:pt idx="4">
                  <c:v>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социально-коммуникативное развитие</c:v>
                </c:pt>
                <c:pt idx="1">
                  <c:v>познавательное развитие</c:v>
                </c:pt>
                <c:pt idx="2">
                  <c:v>речевое развитие</c:v>
                </c:pt>
                <c:pt idx="3">
                  <c:v>художественно-эстетическое развитие</c:v>
                </c:pt>
                <c:pt idx="4">
                  <c:v>физическое развитие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</c:v>
                </c:pt>
                <c:pt idx="1">
                  <c:v>16</c:v>
                </c:pt>
                <c:pt idx="2">
                  <c:v>9</c:v>
                </c:pt>
                <c:pt idx="3">
                  <c:v>9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448000"/>
        <c:axId val="97895936"/>
      </c:barChart>
      <c:catAx>
        <c:axId val="62448000"/>
        <c:scaling>
          <c:orientation val="minMax"/>
        </c:scaling>
        <c:delete val="0"/>
        <c:axPos val="b"/>
        <c:majorTickMark val="out"/>
        <c:minorTickMark val="none"/>
        <c:tickLblPos val="nextTo"/>
        <c:crossAx val="97895936"/>
        <c:crosses val="autoZero"/>
        <c:auto val="1"/>
        <c:lblAlgn val="ctr"/>
        <c:lblOffset val="100"/>
        <c:noMultiLvlLbl val="0"/>
      </c:catAx>
      <c:valAx>
        <c:axId val="97895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448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623C9-D196-444C-9B5F-16B769DDBF30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F643C-39B9-4A8A-B3A6-D18DE3B5F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70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F643C-39B9-4A8A-B3A6-D18DE3B5F00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33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944216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ПЕРЕЛИСТЫВАЯ СТРАНИЦЫ УЧЕБНОГО 2017-2018 ГОДА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День Знаний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2697480" cy="359941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09120"/>
            <a:ext cx="3578629" cy="2011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34" y="1196752"/>
            <a:ext cx="4212000" cy="3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0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«Осенний утренник»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Витек\Desktop\Новая папка\IMG-20171026-WA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536000" cy="25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0сень 2017\IMG-20171013-WA0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00" y="2904550"/>
            <a:ext cx="5292000" cy="3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2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Новый год</a:t>
            </a:r>
            <a:endParaRPr lang="ru-RU" b="1" dirty="0"/>
          </a:p>
        </p:txBody>
      </p:sp>
      <p:pic>
        <p:nvPicPr>
          <p:cNvPr id="2050" name="Picture 2" descr="F:\декабрь\IMG-20171227-W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7" y="1916832"/>
            <a:ext cx="4860000" cy="36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декабрь\IMG-20180109-WA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0" y="836712"/>
            <a:ext cx="4608000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95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«Прощание с ёлочкой</a:t>
            </a:r>
            <a:endParaRPr lang="ru-RU" b="1" dirty="0"/>
          </a:p>
        </p:txBody>
      </p:sp>
      <p:pic>
        <p:nvPicPr>
          <p:cNvPr id="4098" name="Picture 2" descr="F:\у солнышка в гостях\масленица\IMG-20180113-WA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816000" cy="5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у солнышка в гостях\масленица\IMG-20180113-WA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0792"/>
            <a:ext cx="3096000" cy="5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«Масленица»</a:t>
            </a:r>
            <a:endParaRPr lang="ru-RU" b="1" dirty="0"/>
          </a:p>
        </p:txBody>
      </p:sp>
      <p:pic>
        <p:nvPicPr>
          <p:cNvPr id="5" name="Picture 2" descr="C:\Users\Витек\Desktop\у солнышка в гостях\масленица\IMG-20180216-WA0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12000" cy="45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29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Развлечение к 23 февраля</a:t>
            </a:r>
            <a:endParaRPr lang="ru-RU" b="1" dirty="0"/>
          </a:p>
        </p:txBody>
      </p:sp>
      <p:pic>
        <p:nvPicPr>
          <p:cNvPr id="1026" name="Picture 2" descr="D:\Новая папка\Downloads\фото\DSC00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2639"/>
            <a:ext cx="7560000" cy="56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4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Утренник 8 марта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Витек\Desktop\у солнышка в гостях\масленица\IMG-20180306-WA0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4680000" cy="35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у солнышка в гостях\масленица\IMG-20180306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47200"/>
            <a:ext cx="3960000" cy="52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8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Конкурс стенгазет</a:t>
            </a:r>
            <a:endParaRPr lang="ru-RU" b="1" dirty="0"/>
          </a:p>
        </p:txBody>
      </p:sp>
      <p:pic>
        <p:nvPicPr>
          <p:cNvPr id="1026" name="Picture 2" descr="F:\декабрь\IMG-20171221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416000" cy="55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85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Конкурс по ПДД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Витек\Desktop\Новая папка\IMG-20171031-WA0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0" y="1628800"/>
            <a:ext cx="4140000" cy="31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пдд на конкурс\IMG_20171102_155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060000" cy="5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92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Акция по ПДД</a:t>
            </a:r>
            <a:endParaRPr lang="ru-RU" b="1" dirty="0"/>
          </a:p>
        </p:txBody>
      </p:sp>
      <p:pic>
        <p:nvPicPr>
          <p:cNvPr id="1026" name="Picture 2" descr="F:\пдд на конкурс\IMG-20171214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1700808"/>
            <a:ext cx="2664000" cy="4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дд на конкурс\IMG-20171214-WA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69" y="3348000"/>
            <a:ext cx="4464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пдд на конкурс\IMG-20171214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14" y="2356808"/>
            <a:ext cx="3060000" cy="4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9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/>
              <a:t>Конкурс чтецов</a:t>
            </a:r>
            <a:endParaRPr lang="ru-RU" b="1" dirty="0"/>
          </a:p>
        </p:txBody>
      </p:sp>
      <p:pic>
        <p:nvPicPr>
          <p:cNvPr id="1026" name="Picture 2" descr="C:\Users\Витек\Desktop\Новая папка\20171205_101153_resize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4322"/>
            <a:ext cx="2844000" cy="50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тек\Desktop\Новая папка\20171205_101257_resized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2808000" cy="49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итек\Desktop\Новая папка\20171205_101625_resized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60" y="116632"/>
            <a:ext cx="2844000" cy="50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Конкурс кормушек</a:t>
            </a:r>
            <a:endParaRPr lang="ru-RU" b="1" dirty="0"/>
          </a:p>
        </p:txBody>
      </p:sp>
      <p:pic>
        <p:nvPicPr>
          <p:cNvPr id="1026" name="Picture 2" descr="D:\Новая папка\Downloads\фото\20170315_101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68000" cy="48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08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Конкурс «Первоцветы»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у солнышка в гостях\масленица\IMG-20180307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060000" cy="4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у солнышка в гостях\масленица\IMG-20180307-WA0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44" y="2781000"/>
            <a:ext cx="5436000" cy="40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9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92114844"/>
              </p:ext>
            </p:extLst>
          </p:nvPr>
        </p:nvGraphicFramePr>
        <p:xfrm>
          <a:off x="1907704" y="1268760"/>
          <a:ext cx="5486400" cy="46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ГОДА 2017-2018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22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ГОДА 2017-2018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88011166"/>
              </p:ext>
            </p:extLst>
          </p:nvPr>
        </p:nvGraphicFramePr>
        <p:xfrm>
          <a:off x="1979712" y="1196752"/>
          <a:ext cx="54864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36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НОД «Семейное дерево»</a:t>
            </a:r>
            <a:endParaRPr lang="ru-RU" b="1" dirty="0"/>
          </a:p>
        </p:txBody>
      </p:sp>
      <p:pic>
        <p:nvPicPr>
          <p:cNvPr id="3074" name="Picture 2" descr="C:\Users\Витек\Desktop\Новая папка\20171205_104955_resize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84" y="1628800"/>
            <a:ext cx="77724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6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«А закаты алые»</a:t>
            </a:r>
            <a:endParaRPr lang="ru-RU" b="1" dirty="0"/>
          </a:p>
        </p:txBody>
      </p:sp>
      <p:pic>
        <p:nvPicPr>
          <p:cNvPr id="2050" name="Picture 2" descr="C:\Users\Витек\Desktop\Новая папка\20171205_102143_resize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16832"/>
            <a:ext cx="77724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92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Викторина «Символика Адыгеи»</a:t>
            </a:r>
            <a:endParaRPr lang="ru-RU" b="1" dirty="0"/>
          </a:p>
        </p:txBody>
      </p:sp>
      <p:pic>
        <p:nvPicPr>
          <p:cNvPr id="1026" name="Picture 2" descr="C:\Users\Витек\Desktop\ольга\IMG_20171212_093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968000" cy="27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тек\Desktop\ольга\IMG_20171212_0943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80" y="1035277"/>
            <a:ext cx="3816000" cy="28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итек\Desktop\ольга\IMG_20171212_0948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75415"/>
            <a:ext cx="4788000" cy="35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89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НОД «Традиции русского народа»</a:t>
            </a:r>
            <a:endParaRPr lang="ru-RU" b="1" dirty="0"/>
          </a:p>
        </p:txBody>
      </p:sp>
      <p:pic>
        <p:nvPicPr>
          <p:cNvPr id="1026" name="Picture 2" descr="C:\Users\Витек\Desktop\ольга\IMG_20171212_101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989" y="4023000"/>
            <a:ext cx="5040000" cy="28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тек\Desktop\ольга\IMG_20171212_101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968000" cy="27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итек\Desktop\ольга\IMG_20171212_1023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89" y="963189"/>
            <a:ext cx="4428000" cy="33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5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Конкурс по народному творчеству</a:t>
            </a:r>
            <a:endParaRPr lang="ru-RU" b="1" dirty="0"/>
          </a:p>
        </p:txBody>
      </p:sp>
      <p:pic>
        <p:nvPicPr>
          <p:cNvPr id="6146" name="Picture 2" descr="C:\Users\Витек\Desktop\Новая папка\IMG-20171127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384000" cy="4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итек\Desktop\Новая папка\IMG-20171127-WA0009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13798"/>
            <a:ext cx="3096000" cy="4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итек\Desktop\Новая папка\IMG-20171127-WA001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3132000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5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«Путешествие по сказкам»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итек\Desktop\Новая папка\Зоя Ивановна\IMG_20180208_101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5832000" cy="43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тек\Desktop\Новая папка\Зоя Ивановна\IMG_20180208_100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50" y="1922848"/>
            <a:ext cx="3384000" cy="4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6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Заучивание стихотворения с помощью </a:t>
            </a:r>
            <a:r>
              <a:rPr lang="ru-RU" b="1" dirty="0" err="1" smtClean="0"/>
              <a:t>мнемотаблицы</a:t>
            </a:r>
            <a:endParaRPr lang="ru-RU" b="1" dirty="0"/>
          </a:p>
        </p:txBody>
      </p:sp>
      <p:pic>
        <p:nvPicPr>
          <p:cNvPr id="1026" name="Picture 2" descr="F:\Новая папка\IMG_20180329_093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6" y="1431770"/>
            <a:ext cx="3024000" cy="538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овая папка\IMG_20180329_093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05" y="1438697"/>
            <a:ext cx="3024000" cy="53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3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85</Words>
  <Application>Microsoft Office PowerPoint</Application>
  <PresentationFormat>Экран (4:3)</PresentationFormat>
  <Paragraphs>24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ПЕРЕЛИСТЫВАЯ СТРАНИЦЫ УЧЕБНОГО 2017-2018 ГОДА</vt:lpstr>
      <vt:lpstr>Конкурс чтецов</vt:lpstr>
      <vt:lpstr>НОД «Семейное дерево»</vt:lpstr>
      <vt:lpstr>«А закаты алые»</vt:lpstr>
      <vt:lpstr>Викторина «Символика Адыгеи»</vt:lpstr>
      <vt:lpstr>НОД «Традиции русского народа»</vt:lpstr>
      <vt:lpstr>Конкурс по народному творчеству</vt:lpstr>
      <vt:lpstr>«Путешествие по сказкам»</vt:lpstr>
      <vt:lpstr>Заучивание стихотворения с помощью мнемотаблицы</vt:lpstr>
      <vt:lpstr>День Знаний</vt:lpstr>
      <vt:lpstr>«Осенний утренник»</vt:lpstr>
      <vt:lpstr>Новый год</vt:lpstr>
      <vt:lpstr>«Прощание с ёлочкой</vt:lpstr>
      <vt:lpstr>«Масленица»</vt:lpstr>
      <vt:lpstr>Развлечение к 23 февраля</vt:lpstr>
      <vt:lpstr>Утренник 8 марта</vt:lpstr>
      <vt:lpstr>Конкурс стенгазет</vt:lpstr>
      <vt:lpstr>Конкурс по ПДД</vt:lpstr>
      <vt:lpstr>Акция по ПДД</vt:lpstr>
      <vt:lpstr>Конкурс кормушек</vt:lpstr>
      <vt:lpstr>Конкурс «Первоцветы»</vt:lpstr>
      <vt:lpstr>НАЧАЛО ГОДА 2017-2018</vt:lpstr>
      <vt:lpstr>КОНЕЦ ГОДА 2017-2018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ПЕРЕЛИСТЫВАЯ СТРАНИЦЫ УЧЕБНОГО 2017-2018 ГОДА</dc:title>
  <dc:creator>Витек</dc:creator>
  <cp:lastModifiedBy>Витек</cp:lastModifiedBy>
  <cp:revision>28</cp:revision>
  <dcterms:created xsi:type="dcterms:W3CDTF">2018-04-18T10:47:01Z</dcterms:created>
  <dcterms:modified xsi:type="dcterms:W3CDTF">2018-05-27T13:56:29Z</dcterms:modified>
</cp:coreProperties>
</file>